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0" r:id="rId7"/>
    <p:sldId id="258" r:id="rId8"/>
    <p:sldId id="259" r:id="rId9"/>
    <p:sldId id="266" r:id="rId10"/>
    <p:sldId id="261" r:id="rId11"/>
    <p:sldId id="263" r:id="rId12"/>
    <p:sldId id="269" r:id="rId13"/>
    <p:sldId id="270" r:id="rId14"/>
    <p:sldId id="271" r:id="rId15"/>
    <p:sldId id="267" r:id="rId16"/>
    <p:sldId id="268" r:id="rId17"/>
    <p:sldId id="272" r:id="rId18"/>
    <p:sldId id="273" r:id="rId19"/>
    <p:sldId id="274" r:id="rId20"/>
    <p:sldId id="26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3366"/>
    <a:srgbClr val="CC0000"/>
    <a:srgbClr val="0000CC"/>
    <a:srgbClr val="CCFFFF"/>
    <a:srgbClr val="FF0000"/>
    <a:srgbClr val="FF9900"/>
    <a:srgbClr val="336600"/>
    <a:srgbClr val="CC9900"/>
    <a:srgbClr val="0044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oleter" userId="a92e6d37-8d7f-4ba5-a4fc-7eb6ec78fa3f" providerId="ADAL" clId="{9E1DBFBB-5D3D-417E-956E-79ED48B5D8CD}"/>
    <pc:docChg chg="modSld">
      <pc:chgData name="Violeter" userId="a92e6d37-8d7f-4ba5-a4fc-7eb6ec78fa3f" providerId="ADAL" clId="{9E1DBFBB-5D3D-417E-956E-79ED48B5D8CD}" dt="2024-09-09T14:46:14.056" v="3" actId="167"/>
      <pc:docMkLst>
        <pc:docMk/>
      </pc:docMkLst>
      <pc:sldChg chg="addSp modSp mod">
        <pc:chgData name="Violeter" userId="a92e6d37-8d7f-4ba5-a4fc-7eb6ec78fa3f" providerId="ADAL" clId="{9E1DBFBB-5D3D-417E-956E-79ED48B5D8CD}" dt="2024-09-09T14:46:14.056" v="3" actId="167"/>
        <pc:sldMkLst>
          <pc:docMk/>
          <pc:sldMk cId="1952727723" sldId="261"/>
        </pc:sldMkLst>
        <pc:picChg chg="add mod ord">
          <ac:chgData name="Violeter" userId="a92e6d37-8d7f-4ba5-a4fc-7eb6ec78fa3f" providerId="ADAL" clId="{9E1DBFBB-5D3D-417E-956E-79ED48B5D8CD}" dt="2024-09-09T14:46:14.056" v="3" actId="167"/>
          <ac:picMkLst>
            <pc:docMk/>
            <pc:sldMk cId="1952727723" sldId="261"/>
            <ac:picMk id="4" creationId="{0A8E5340-354B-4FAC-B87B-FB115D25933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75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89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423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19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20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064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69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93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21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274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872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0318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583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64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833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384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295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A39607C-5BE9-49F4-BDE7-8F0BEC458195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6791C-0994-4338-9E8B-54CFE31A4A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0403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hackney.gov.uk/sites/default/files/document/secondary-admission-leaflet.pdf" TargetMode="External"/><Relationship Id="rId2" Type="http://schemas.openxmlformats.org/officeDocument/2006/relationships/hyperlink" Target="mailto:admin@blossom.hackney.sch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earningtrust.co.uk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://www.grammar-monster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  <a:lumOff val="5000"/>
              </a:schemeClr>
            </a:gs>
            <a:gs pos="74000">
              <a:srgbClr val="006666"/>
            </a:gs>
            <a:gs pos="83000">
              <a:srgbClr val="004442"/>
            </a:gs>
            <a:gs pos="100000">
              <a:srgbClr val="00444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AC16D-DF26-40F1-8733-028C36DCD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961" y="177143"/>
            <a:ext cx="8612011" cy="1018606"/>
          </a:xfrm>
          <a:solidFill>
            <a:srgbClr val="660066"/>
          </a:solidFill>
          <a:ln>
            <a:solidFill>
              <a:srgbClr val="DCAE1A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algn="ctr"/>
            <a:r>
              <a:rPr lang="en-GB" b="1" dirty="0">
                <a:latin typeface="Agency FB" panose="020B0503020202020204" pitchFamily="34" charset="0"/>
              </a:rPr>
              <a:t>Welcome to Year 6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6D15F7-AA15-953A-21E2-AE50EA713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809" y="5209659"/>
            <a:ext cx="1627429" cy="14281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AC3004-1B0E-507C-41C0-739E98A6C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875" y="1403705"/>
            <a:ext cx="4800762" cy="51863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91A4B-FF5A-E51D-BCC0-3289CDA89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699" y="1316564"/>
            <a:ext cx="3195159" cy="15418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238E5C8-5B25-F530-A0CB-EEE909F05D9A}"/>
              </a:ext>
            </a:extLst>
          </p:cNvPr>
          <p:cNvSpPr txBox="1">
            <a:spLocks/>
          </p:cNvSpPr>
          <p:nvPr/>
        </p:nvSpPr>
        <p:spPr>
          <a:xfrm>
            <a:off x="4727552" y="5790295"/>
            <a:ext cx="3622266" cy="847481"/>
          </a:xfrm>
          <a:prstGeom prst="rect">
            <a:avLst/>
          </a:prstGeom>
          <a:noFill/>
          <a:ln w="76200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igh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5400" b="1" dirty="0">
                <a:solidFill>
                  <a:srgbClr val="FFC000"/>
                </a:solidFill>
                <a:latin typeface="Agency FB" panose="020B0503020202020204" pitchFamily="34" charset="0"/>
              </a:rPr>
              <a:t>2024-25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1A62D1-E268-5341-6D2D-606408258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5201" y="1403705"/>
            <a:ext cx="2970671" cy="3505416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effectLst>
            <a:outerShdw blurRad="50800" dist="50800" dir="5400000" algn="ctr" rotWithShape="0">
              <a:schemeClr val="accent2">
                <a:alpha val="31000"/>
              </a:schemeClr>
            </a:outerShdw>
            <a:reflection endPos="0" dist="50800" dir="5400000" sy="-100000" algn="bl" rotWithShape="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13C3EE-DAEB-416F-64C0-3DFB965B0D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852" y="2975040"/>
            <a:ext cx="2442958" cy="361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3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DCD10-ECBE-4C03-A34B-D18350B64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66" y="121989"/>
            <a:ext cx="8363364" cy="997146"/>
          </a:xfrm>
          <a:solidFill>
            <a:srgbClr val="660066"/>
          </a:solidFill>
          <a:ln w="19050">
            <a:solidFill>
              <a:schemeClr val="accent3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5000" b="1" dirty="0">
                <a:latin typeface="Agency FB" panose="020B0503020202020204" pitchFamily="34" charset="0"/>
                <a:cs typeface="Aharoni" panose="02010803020104030203" pitchFamily="2" charset="-79"/>
              </a:rPr>
              <a:t>Staff working with your child in Y6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2153E2E-668A-0714-C553-CF0994936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766" y="1289824"/>
            <a:ext cx="6532462" cy="5212576"/>
          </a:xfrm>
          <a:solidFill>
            <a:srgbClr val="660033"/>
          </a:solidFill>
          <a:ln w="76200">
            <a:solidFill>
              <a:schemeClr val="accent6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GB" sz="3200" dirty="0">
                <a:solidFill>
                  <a:schemeClr val="tx1">
                    <a:lumMod val="95000"/>
                  </a:schemeClr>
                </a:solidFill>
                <a:latin typeface="Franklin Gothic Demi Cond" panose="020B0706030402020204" pitchFamily="34" charset="0"/>
              </a:rPr>
              <a:t>Eagles  – Ms Gedny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GB" sz="3200" dirty="0">
                <a:solidFill>
                  <a:schemeClr val="tx1">
                    <a:lumMod val="95000"/>
                  </a:schemeClr>
                </a:solidFill>
                <a:latin typeface="Franklin Gothic Demi Cond" panose="020B0706030402020204" pitchFamily="34" charset="0"/>
              </a:rPr>
              <a:t>Hawks  – Miss Kepha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GB" sz="3200" dirty="0">
                <a:solidFill>
                  <a:schemeClr val="tx1">
                    <a:lumMod val="95000"/>
                  </a:schemeClr>
                </a:solidFill>
                <a:latin typeface="Franklin Gothic Demi Cond" panose="020B0706030402020204" pitchFamily="34" charset="0"/>
              </a:rPr>
              <a:t>Specialist Maths Teacher – Ms Aneta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GB" sz="3200" dirty="0">
                <a:solidFill>
                  <a:schemeClr val="tx1">
                    <a:lumMod val="95000"/>
                  </a:schemeClr>
                </a:solidFill>
                <a:latin typeface="Franklin Gothic Demi Cond" panose="020B0706030402020204" pitchFamily="34" charset="0"/>
              </a:rPr>
              <a:t>Music Teacher – Mr </a:t>
            </a:r>
            <a:r>
              <a:rPr lang="en-GB" sz="3200" dirty="0" err="1">
                <a:solidFill>
                  <a:schemeClr val="tx1">
                    <a:lumMod val="95000"/>
                  </a:schemeClr>
                </a:solidFill>
                <a:latin typeface="Franklin Gothic Demi Cond" panose="020B0706030402020204" pitchFamily="34" charset="0"/>
              </a:rPr>
              <a:t>O’Flynn</a:t>
            </a:r>
            <a:endParaRPr lang="en-GB" sz="3200" dirty="0">
              <a:solidFill>
                <a:schemeClr val="tx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GB" sz="3200" dirty="0">
                <a:solidFill>
                  <a:schemeClr val="tx1">
                    <a:lumMod val="95000"/>
                  </a:schemeClr>
                </a:solidFill>
                <a:latin typeface="Franklin Gothic Demi Cond" panose="020B0706030402020204" pitchFamily="34" charset="0"/>
              </a:rPr>
              <a:t>PE Coaches – Mr Simon &amp; Mr Simeon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GB" sz="3200" dirty="0">
                <a:solidFill>
                  <a:schemeClr val="tx1">
                    <a:lumMod val="95000"/>
                  </a:schemeClr>
                </a:solidFill>
                <a:latin typeface="Franklin Gothic Demi Cond" panose="020B0706030402020204" pitchFamily="34" charset="0"/>
              </a:rPr>
              <a:t>Spanish Teacher – Miss Alonso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GB" sz="3200" dirty="0">
                <a:solidFill>
                  <a:schemeClr val="tx1">
                    <a:lumMod val="95000"/>
                  </a:schemeClr>
                </a:solidFill>
                <a:latin typeface="Franklin Gothic Demi Cond" panose="020B0706030402020204" pitchFamily="34" charset="0"/>
              </a:rPr>
              <a:t>SENDCO – Mr Dharma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GB" sz="3200" dirty="0">
                <a:solidFill>
                  <a:schemeClr val="tx1">
                    <a:lumMod val="95000"/>
                  </a:schemeClr>
                </a:solidFill>
                <a:latin typeface="Franklin Gothic Demi Cond" panose="020B0706030402020204" pitchFamily="34" charset="0"/>
              </a:rPr>
              <a:t>Head of Phase – Ms Kepha</a:t>
            </a:r>
            <a:endParaRPr lang="en-GB" sz="3600" dirty="0">
              <a:solidFill>
                <a:schemeClr val="tx1">
                  <a:lumMod val="95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D3870E-132B-2C1D-1EFF-6AC66E2E6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8345" y="1262509"/>
            <a:ext cx="1350873" cy="1700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8378AF-4750-85EE-4F96-F2C266E71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608" y="3012105"/>
            <a:ext cx="1350873" cy="16466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DB0A63-2FAA-65D0-B241-621061BD7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9230" y="3012105"/>
            <a:ext cx="1302800" cy="16342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131E16-2236-5AEF-A547-79704E53F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7695" y="3029212"/>
            <a:ext cx="1318321" cy="16459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AD3F93-EA84-0191-8BC0-DB8A5DFFA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0650" y="4791441"/>
            <a:ext cx="1362289" cy="1700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C27D59-4178-5C50-3E62-6C7C04458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6066" y="4806974"/>
            <a:ext cx="1293343" cy="16852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5F2B67-1EC5-09A0-67AB-2D97449327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9044" y="1278481"/>
            <a:ext cx="1345280" cy="167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2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FEB2A-9503-4942-BEA5-354335F00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911" y="175419"/>
            <a:ext cx="8174181" cy="971210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Agency FB" panose="020B0503020202020204" pitchFamily="34" charset="0"/>
              </a:rPr>
              <a:t>What we will cover today: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A73DD0-1796-903C-F350-38B51BFBF460}"/>
              </a:ext>
            </a:extLst>
          </p:cNvPr>
          <p:cNvSpPr txBox="1"/>
          <p:nvPr/>
        </p:nvSpPr>
        <p:spPr>
          <a:xfrm>
            <a:off x="1154678" y="3626968"/>
            <a:ext cx="2553761" cy="1446550"/>
          </a:xfrm>
          <a:prstGeom prst="rect">
            <a:avLst/>
          </a:prstGeom>
          <a:solidFill>
            <a:srgbClr val="99FF66"/>
          </a:solidFill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gency FB" panose="020B0503020202020204" pitchFamily="34" charset="0"/>
                <a:cs typeface="Segoe UI" panose="020B0502040204020203" pitchFamily="34" charset="0"/>
              </a:rPr>
              <a:t>Secondary Transfers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DF24BEB-28EB-A6F2-E699-451A53A21324}"/>
              </a:ext>
            </a:extLst>
          </p:cNvPr>
          <p:cNvSpPr/>
          <p:nvPr/>
        </p:nvSpPr>
        <p:spPr>
          <a:xfrm>
            <a:off x="429489" y="2065241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7B90EA0-F978-2AA2-5AC6-1E26498217CD}"/>
              </a:ext>
            </a:extLst>
          </p:cNvPr>
          <p:cNvSpPr/>
          <p:nvPr/>
        </p:nvSpPr>
        <p:spPr>
          <a:xfrm>
            <a:off x="6373572" y="2102573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7AF9879-3382-42BF-0732-DBE34F1DB555}"/>
              </a:ext>
            </a:extLst>
          </p:cNvPr>
          <p:cNvSpPr/>
          <p:nvPr/>
        </p:nvSpPr>
        <p:spPr>
          <a:xfrm>
            <a:off x="429489" y="3966745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738E022-92EC-C25F-680A-BA121972C70A}"/>
              </a:ext>
            </a:extLst>
          </p:cNvPr>
          <p:cNvSpPr/>
          <p:nvPr/>
        </p:nvSpPr>
        <p:spPr>
          <a:xfrm>
            <a:off x="379219" y="5513073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0247A4-4D22-2B71-BD7D-28A082893FEB}"/>
              </a:ext>
            </a:extLst>
          </p:cNvPr>
          <p:cNvSpPr txBox="1"/>
          <p:nvPr/>
        </p:nvSpPr>
        <p:spPr>
          <a:xfrm>
            <a:off x="1087864" y="5589156"/>
            <a:ext cx="3250625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gency FB" panose="020B0503020202020204" pitchFamily="34" charset="0"/>
                <a:cs typeface="Segoe UI" panose="020B0502040204020203" pitchFamily="34" charset="0"/>
              </a:rPr>
              <a:t>CATs/SATs Tests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62A26C-46E7-1A6D-8F91-5103527BC55E}"/>
              </a:ext>
            </a:extLst>
          </p:cNvPr>
          <p:cNvSpPr txBox="1"/>
          <p:nvPr/>
        </p:nvSpPr>
        <p:spPr>
          <a:xfrm>
            <a:off x="7177480" y="1746284"/>
            <a:ext cx="3528382" cy="1446550"/>
          </a:xfrm>
          <a:prstGeom prst="rect">
            <a:avLst/>
          </a:prstGeom>
          <a:solidFill>
            <a:srgbClr val="3366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gency FB" panose="020B0503020202020204" pitchFamily="34" charset="0"/>
                <a:cs typeface="Segoe UI" panose="020B0502040204020203" pitchFamily="34" charset="0"/>
              </a:rPr>
              <a:t>Supporting your child at home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B20A91-6557-3298-6259-309160F0E5D5}"/>
              </a:ext>
            </a:extLst>
          </p:cNvPr>
          <p:cNvSpPr txBox="1"/>
          <p:nvPr/>
        </p:nvSpPr>
        <p:spPr>
          <a:xfrm>
            <a:off x="7255814" y="3541317"/>
            <a:ext cx="3371714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bliqueBottom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gency FB" panose="020B0503020202020204" pitchFamily="34" charset="0"/>
                <a:cs typeface="Segoe UI" panose="020B0502040204020203" pitchFamily="34" charset="0"/>
              </a:rPr>
              <a:t>APEX Learning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65B03F-4432-E78B-C345-1B97B9CE91F0}"/>
              </a:ext>
            </a:extLst>
          </p:cNvPr>
          <p:cNvSpPr txBox="1"/>
          <p:nvPr/>
        </p:nvSpPr>
        <p:spPr>
          <a:xfrm>
            <a:off x="7177480" y="5943002"/>
            <a:ext cx="2553761" cy="769441"/>
          </a:xfrm>
          <a:prstGeom prst="rect">
            <a:avLst/>
          </a:prstGeom>
          <a:solidFill>
            <a:srgbClr val="0000CC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gency FB" panose="020B0503020202020204" pitchFamily="34" charset="0"/>
                <a:cs typeface="Segoe UI" panose="020B0502040204020203" pitchFamily="34" charset="0"/>
              </a:rPr>
              <a:t>Q &amp; A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C8B4616-9ADA-7135-A176-BFB822A01AD7}"/>
              </a:ext>
            </a:extLst>
          </p:cNvPr>
          <p:cNvSpPr/>
          <p:nvPr/>
        </p:nvSpPr>
        <p:spPr>
          <a:xfrm>
            <a:off x="6373572" y="3586881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5C37D4-79C6-9B09-7748-F762E0A6CB24}"/>
              </a:ext>
            </a:extLst>
          </p:cNvPr>
          <p:cNvSpPr txBox="1"/>
          <p:nvPr/>
        </p:nvSpPr>
        <p:spPr>
          <a:xfrm>
            <a:off x="1246911" y="1662267"/>
            <a:ext cx="2057400" cy="144655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Agency FB" panose="020B0503020202020204" pitchFamily="34" charset="0"/>
              </a:rPr>
              <a:t>New routines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4009B37-D021-248A-34E1-4F4E81859864}"/>
              </a:ext>
            </a:extLst>
          </p:cNvPr>
          <p:cNvSpPr/>
          <p:nvPr/>
        </p:nvSpPr>
        <p:spPr>
          <a:xfrm>
            <a:off x="6373572" y="4785548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18EEB09-97F8-D37B-9993-17B26D790334}"/>
              </a:ext>
            </a:extLst>
          </p:cNvPr>
          <p:cNvSpPr/>
          <p:nvPr/>
        </p:nvSpPr>
        <p:spPr>
          <a:xfrm>
            <a:off x="6346344" y="5976374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07D364-73C5-EABF-0692-15F96FFDF840}"/>
              </a:ext>
            </a:extLst>
          </p:cNvPr>
          <p:cNvSpPr txBox="1"/>
          <p:nvPr/>
        </p:nvSpPr>
        <p:spPr>
          <a:xfrm>
            <a:off x="7255814" y="4637414"/>
            <a:ext cx="2553761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gency FB" panose="020B0503020202020204" pitchFamily="34" charset="0"/>
                <a:cs typeface="Segoe UI" panose="020B0502040204020203" pitchFamily="34" charset="0"/>
              </a:rPr>
              <a:t>Trips</a:t>
            </a:r>
            <a:endParaRPr lang="en-US" sz="4000" b="1" dirty="0">
              <a:latin typeface="Agency FB" panose="020B0503020202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882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EA88A-94E3-4751-B2E8-7A0B95D0E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633" y="130631"/>
            <a:ext cx="4330673" cy="770122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5000" b="1" dirty="0">
                <a:solidFill>
                  <a:schemeClr val="bg1"/>
                </a:solidFill>
                <a:latin typeface="Agency FB" panose="020B0503020202020204" pitchFamily="34" charset="0"/>
              </a:rPr>
              <a:t>  New routine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C8A4C-D937-44AC-8026-C4CF3CA56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33" y="1045028"/>
            <a:ext cx="11258219" cy="5682341"/>
          </a:xfrm>
          <a:solidFill>
            <a:srgbClr val="660033"/>
          </a:solidFill>
          <a:ln w="76200">
            <a:solidFill>
              <a:schemeClr val="accent6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3000" b="1" dirty="0">
                <a:latin typeface="Agency FB" panose="020B0503020202020204" pitchFamily="34" charset="0"/>
              </a:rPr>
              <a:t>Study start from 8:45 </a:t>
            </a:r>
          </a:p>
          <a:p>
            <a:pPr>
              <a:spcBef>
                <a:spcPts val="600"/>
              </a:spcBef>
            </a:pPr>
            <a:r>
              <a:rPr lang="en-GB" sz="3000" b="1" dirty="0">
                <a:solidFill>
                  <a:srgbClr val="FFFF00"/>
                </a:solidFill>
                <a:latin typeface="Agency FB" panose="020B0503020202020204" pitchFamily="34" charset="0"/>
              </a:rPr>
              <a:t>1st break 10:20-10:35</a:t>
            </a:r>
            <a:r>
              <a:rPr lang="en-GB" sz="3000" b="1" dirty="0">
                <a:latin typeface="Agency FB" panose="020B0503020202020204" pitchFamily="34" charset="0"/>
              </a:rPr>
              <a:t>, </a:t>
            </a:r>
            <a:r>
              <a:rPr lang="en-GB" sz="3000" b="1" dirty="0">
                <a:solidFill>
                  <a:srgbClr val="FFC000"/>
                </a:solidFill>
                <a:latin typeface="Agency FB" panose="020B0503020202020204" pitchFamily="34" charset="0"/>
              </a:rPr>
              <a:t>2nd break 11:35-11:50</a:t>
            </a:r>
            <a:r>
              <a:rPr lang="en-GB" sz="3000" b="1" dirty="0">
                <a:solidFill>
                  <a:srgbClr val="FF9900"/>
                </a:solidFill>
                <a:latin typeface="Agency FB" panose="020B0503020202020204" pitchFamily="34" charset="0"/>
              </a:rPr>
              <a:t>, lunch 1:00-2:00pm</a:t>
            </a:r>
          </a:p>
          <a:p>
            <a:pPr>
              <a:spcBef>
                <a:spcPts val="600"/>
              </a:spcBef>
            </a:pPr>
            <a:r>
              <a:rPr lang="en-GB" sz="3000" b="1" dirty="0">
                <a:latin typeface="Agency FB" panose="020B0503020202020204" pitchFamily="34" charset="0"/>
              </a:rPr>
              <a:t>Home alone or collection 3:30pm</a:t>
            </a:r>
          </a:p>
          <a:p>
            <a:pPr>
              <a:spcBef>
                <a:spcPts val="600"/>
              </a:spcBef>
            </a:pPr>
            <a:r>
              <a:rPr lang="en-GB" sz="3000" b="1" dirty="0">
                <a:latin typeface="Agency FB" panose="020B0503020202020204" pitchFamily="34" charset="0"/>
              </a:rPr>
              <a:t>Wellbeing – good night’s sleep, healthy breakfast</a:t>
            </a:r>
          </a:p>
          <a:p>
            <a:pPr>
              <a:spcBef>
                <a:spcPts val="600"/>
              </a:spcBef>
            </a:pPr>
            <a:r>
              <a:rPr lang="en-GB" sz="3000" b="1" dirty="0">
                <a:latin typeface="Agency FB" panose="020B0503020202020204" pitchFamily="34" charset="0"/>
              </a:rPr>
              <a:t>Website – </a:t>
            </a:r>
            <a:r>
              <a:rPr lang="en-GB" sz="3000" dirty="0">
                <a:solidFill>
                  <a:schemeClr val="bg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Updated with important information</a:t>
            </a:r>
          </a:p>
          <a:p>
            <a:pPr>
              <a:spcBef>
                <a:spcPts val="600"/>
              </a:spcBef>
            </a:pPr>
            <a:r>
              <a:rPr lang="en-GB" sz="3000" b="1" dirty="0">
                <a:latin typeface="Agency FB" panose="020B0503020202020204" pitchFamily="34" charset="0"/>
              </a:rPr>
              <a:t>P.E. Wednesdays (arrive at school in uniform)</a:t>
            </a:r>
          </a:p>
          <a:p>
            <a:pPr>
              <a:spcBef>
                <a:spcPts val="600"/>
              </a:spcBef>
            </a:pPr>
            <a:r>
              <a:rPr lang="en-GB" sz="3000" b="1" dirty="0">
                <a:latin typeface="Agency FB" panose="020B0503020202020204" pitchFamily="34" charset="0"/>
              </a:rPr>
              <a:t>Uniform (black shoes, trousers, shirt, tie, jumper, blazer</a:t>
            </a:r>
          </a:p>
          <a:p>
            <a:pPr>
              <a:spcBef>
                <a:spcPts val="600"/>
              </a:spcBef>
            </a:pPr>
            <a:r>
              <a:rPr lang="en-GB" sz="3000" b="1" dirty="0">
                <a:latin typeface="Agency FB" panose="020B0503020202020204" pitchFamily="34" charset="0"/>
              </a:rPr>
              <a:t>Reading Records </a:t>
            </a:r>
          </a:p>
          <a:p>
            <a:pPr>
              <a:spcBef>
                <a:spcPts val="600"/>
              </a:spcBef>
            </a:pPr>
            <a:r>
              <a:rPr lang="en-GB" sz="3000" b="1" dirty="0">
                <a:latin typeface="Agency FB" panose="020B0503020202020204" pitchFamily="34" charset="0"/>
              </a:rPr>
              <a:t>Weekly Spellings</a:t>
            </a:r>
          </a:p>
          <a:p>
            <a:pPr>
              <a:spcBef>
                <a:spcPts val="600"/>
              </a:spcBef>
            </a:pPr>
            <a:r>
              <a:rPr lang="en-GB" sz="3000" b="1" dirty="0">
                <a:latin typeface="Agency FB" panose="020B0503020202020204" pitchFamily="34" charset="0"/>
              </a:rPr>
              <a:t>Daily TTRS practise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A9CEB6F-4CB5-7417-32DD-8903042B6E99}"/>
              </a:ext>
            </a:extLst>
          </p:cNvPr>
          <p:cNvSpPr/>
          <p:nvPr/>
        </p:nvSpPr>
        <p:spPr>
          <a:xfrm>
            <a:off x="3327937" y="227721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50059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911" y="154142"/>
            <a:ext cx="5914567" cy="957505"/>
          </a:xfrm>
          <a:solidFill>
            <a:schemeClr val="accent5">
              <a:lumMod val="40000"/>
              <a:lumOff val="60000"/>
            </a:schemeClr>
          </a:solidFill>
          <a:ln w="28575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GB" sz="6000" b="1" dirty="0">
                <a:solidFill>
                  <a:schemeClr val="bg1"/>
                </a:solidFill>
                <a:latin typeface="Agency FB" panose="020B0503020202020204" pitchFamily="34" charset="0"/>
              </a:rPr>
              <a:t>     </a:t>
            </a:r>
            <a:r>
              <a:rPr lang="en-GB" sz="5000" b="1" dirty="0">
                <a:solidFill>
                  <a:schemeClr val="bg1"/>
                </a:solidFill>
                <a:latin typeface="Agency FB" panose="020B0503020202020204" pitchFamily="34" charset="0"/>
              </a:rPr>
              <a:t>Secondary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99747-6BD5-4E00-8815-C2E972BB3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332" y="2743200"/>
            <a:ext cx="5914568" cy="3644879"/>
          </a:xfrm>
          <a:solidFill>
            <a:srgbClr val="004442"/>
          </a:solidFill>
          <a:ln w="19050" cap="sq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b="1" u="sng" dirty="0">
                <a:solidFill>
                  <a:srgbClr val="FFFF00"/>
                </a:solidFill>
                <a:latin typeface="Agency FB" panose="020B0503020202020204" pitchFamily="34" charset="0"/>
              </a:rPr>
              <a:t>Top Tips:</a:t>
            </a:r>
          </a:p>
          <a:p>
            <a:r>
              <a:rPr lang="en-GB" sz="3200" b="1" dirty="0">
                <a:latin typeface="Agency FB" panose="020B0503020202020204" pitchFamily="34" charset="0"/>
              </a:rPr>
              <a:t>Apply on time</a:t>
            </a:r>
          </a:p>
          <a:p>
            <a:r>
              <a:rPr lang="en-GB" sz="3200" b="1" dirty="0">
                <a:latin typeface="Agency FB" panose="020B0503020202020204" pitchFamily="34" charset="0"/>
              </a:rPr>
              <a:t>Be realistic</a:t>
            </a:r>
          </a:p>
          <a:p>
            <a:r>
              <a:rPr lang="en-GB" sz="3200" b="1" dirty="0">
                <a:latin typeface="Agency FB" panose="020B0503020202020204" pitchFamily="34" charset="0"/>
              </a:rPr>
              <a:t>Order of preference matters (but secondary schools won’t see it)</a:t>
            </a:r>
          </a:p>
          <a:p>
            <a:r>
              <a:rPr lang="en-GB" sz="3200" b="1" dirty="0">
                <a:latin typeface="Agency FB" panose="020B0503020202020204" pitchFamily="34" charset="0"/>
              </a:rPr>
              <a:t>Visit school’s websites</a:t>
            </a:r>
          </a:p>
          <a:p>
            <a:endParaRPr lang="en-GB" sz="3600" dirty="0">
              <a:latin typeface="Franklin Gothic Demi Cond" panose="020B07060304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0C1D198-0E94-3D0E-BE97-F3A570847771}"/>
              </a:ext>
            </a:extLst>
          </p:cNvPr>
          <p:cNvSpPr/>
          <p:nvPr/>
        </p:nvSpPr>
        <p:spPr>
          <a:xfrm>
            <a:off x="568119" y="344904"/>
            <a:ext cx="586154" cy="6114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3D3FC-EBBF-AD42-0754-1A7F722C7A47}"/>
              </a:ext>
            </a:extLst>
          </p:cNvPr>
          <p:cNvSpPr txBox="1"/>
          <p:nvPr/>
        </p:nvSpPr>
        <p:spPr>
          <a:xfrm>
            <a:off x="7035413" y="1983518"/>
            <a:ext cx="4383933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Agency FB" panose="020B0503020202020204" pitchFamily="34" charset="0"/>
              </a:rPr>
              <a:t>If you need support – email </a:t>
            </a:r>
            <a:r>
              <a:rPr lang="en-GB" sz="2800" dirty="0">
                <a:solidFill>
                  <a:schemeClr val="bg1"/>
                </a:solidFill>
                <a:latin typeface="Agency FB" panose="020B0503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admin@blossom.hackney.sch.uk</a:t>
            </a:r>
            <a:r>
              <a:rPr lang="en-GB" sz="2800" dirty="0">
                <a:solidFill>
                  <a:schemeClr val="bg1"/>
                </a:solidFill>
                <a:latin typeface="Agency FB" panose="020B0503020202020204" pitchFamily="34" charset="0"/>
              </a:rPr>
              <a:t> and </a:t>
            </a:r>
          </a:p>
          <a:p>
            <a:r>
              <a:rPr lang="en-GB" sz="2800" dirty="0">
                <a:solidFill>
                  <a:schemeClr val="bg1"/>
                </a:solidFill>
                <a:latin typeface="Agency FB" panose="020B0503020202020204" pitchFamily="34" charset="0"/>
              </a:rPr>
              <a:t>mark FAO Ms Kepha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AF7455-C9BD-A6C5-3C58-7971FE5E85A0}"/>
              </a:ext>
            </a:extLst>
          </p:cNvPr>
          <p:cNvSpPr txBox="1"/>
          <p:nvPr/>
        </p:nvSpPr>
        <p:spPr>
          <a:xfrm>
            <a:off x="6924319" y="469921"/>
            <a:ext cx="4969952" cy="13849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 u="sng" dirty="0">
                <a:solidFill>
                  <a:srgbClr val="FF0000"/>
                </a:solidFill>
                <a:latin typeface="Agency FB" panose="020B0503020202020204" pitchFamily="34" charset="0"/>
              </a:rPr>
              <a:t>IMPORTANT DATES: </a:t>
            </a:r>
            <a:endParaRPr lang="en-GB" sz="2800" b="1" u="sng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GB" sz="2800" dirty="0">
                <a:solidFill>
                  <a:schemeClr val="bg1"/>
                </a:solidFill>
                <a:latin typeface="Agency FB" panose="020B0503020202020204" pitchFamily="34" charset="0"/>
              </a:rPr>
              <a:t>Deadline for Secondary school application.</a:t>
            </a:r>
          </a:p>
          <a:p>
            <a:r>
              <a:rPr lang="en-GB" sz="2800" dirty="0">
                <a:solidFill>
                  <a:schemeClr val="bg1"/>
                </a:solidFill>
                <a:latin typeface="Agency FB" panose="020B0503020202020204" pitchFamily="34" charset="0"/>
              </a:rPr>
              <a:t>(</a:t>
            </a:r>
            <a:r>
              <a:rPr lang="en-GB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Thursday </a:t>
            </a:r>
            <a:r>
              <a:rPr lang="en-GB" sz="2800" b="1" u="sng" dirty="0">
                <a:solidFill>
                  <a:schemeClr val="bg1"/>
                </a:solidFill>
                <a:latin typeface="Agency FB" panose="020B0503020202020204" pitchFamily="34" charset="0"/>
              </a:rPr>
              <a:t>31</a:t>
            </a:r>
            <a:r>
              <a:rPr lang="en-GB" sz="2800" b="1" u="sng" baseline="30000" dirty="0">
                <a:solidFill>
                  <a:schemeClr val="bg1"/>
                </a:solidFill>
                <a:latin typeface="Agency FB" panose="020B0503020202020204" pitchFamily="34" charset="0"/>
              </a:rPr>
              <a:t>st</a:t>
            </a:r>
            <a:r>
              <a:rPr lang="en-GB" sz="2800" b="1" u="sng" dirty="0">
                <a:solidFill>
                  <a:schemeClr val="bg1"/>
                </a:solidFill>
                <a:latin typeface="Agency FB" panose="020B0503020202020204" pitchFamily="34" charset="0"/>
              </a:rPr>
              <a:t> October</a:t>
            </a:r>
            <a:r>
              <a:rPr lang="en-GB" sz="2800" dirty="0">
                <a:solidFill>
                  <a:schemeClr val="bg1"/>
                </a:solidFill>
                <a:latin typeface="Agency FB" panose="020B0503020202020204" pitchFamily="34" charset="0"/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87F956-E4FE-89D8-5C1A-D88F0D8B685B}"/>
              </a:ext>
            </a:extLst>
          </p:cNvPr>
          <p:cNvSpPr/>
          <p:nvPr/>
        </p:nvSpPr>
        <p:spPr>
          <a:xfrm>
            <a:off x="6995294" y="4267099"/>
            <a:ext cx="4969952" cy="86177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https://education.hackney.gov.uk/sites/default/files/document/secondary-admission-leaflet.pdf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00592-1A90-BBE8-12AC-3F573FFF75C8}"/>
              </a:ext>
            </a:extLst>
          </p:cNvPr>
          <p:cNvSpPr txBox="1"/>
          <p:nvPr/>
        </p:nvSpPr>
        <p:spPr>
          <a:xfrm>
            <a:off x="226754" y="1241870"/>
            <a:ext cx="6093724" cy="120032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gency FB" panose="020B0503020202020204" pitchFamily="34" charset="0"/>
              </a:rPr>
              <a:t>Year 7 application is open on 1.09.2024</a:t>
            </a:r>
          </a:p>
          <a:p>
            <a:r>
              <a:rPr lang="en-GB" sz="3600" dirty="0">
                <a:solidFill>
                  <a:schemeClr val="bg1"/>
                </a:solidFill>
                <a:latin typeface="Agency FB" panose="020B0503020202020204" pitchFamily="34" charset="0"/>
              </a:rPr>
              <a:t>You should apply by 31 October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D09DD1-EB91-FD4C-0A1F-D535472C6DEE}"/>
              </a:ext>
            </a:extLst>
          </p:cNvPr>
          <p:cNvSpPr/>
          <p:nvPr/>
        </p:nvSpPr>
        <p:spPr>
          <a:xfrm>
            <a:off x="6802356" y="3553786"/>
            <a:ext cx="5063320" cy="461665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hlinkClick r:id="rId4"/>
              </a:rPr>
              <a:t>https://www.learningtrust.co.uk</a:t>
            </a:r>
            <a:r>
              <a:rPr lang="en-GB" sz="2400" b="1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626A32-1851-E222-E376-285B725C3C2D}"/>
              </a:ext>
            </a:extLst>
          </p:cNvPr>
          <p:cNvSpPr txBox="1"/>
          <p:nvPr/>
        </p:nvSpPr>
        <p:spPr>
          <a:xfrm>
            <a:off x="6678715" y="6071467"/>
            <a:ext cx="564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u="sng" dirty="0"/>
              <a:t>Secondary Application Workshop questionnaire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161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04392-6995-4D3C-AE30-AD4C77F5E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129" y="549909"/>
            <a:ext cx="6609546" cy="78118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b"/>
          <a:lstStyle/>
          <a:p>
            <a:r>
              <a:rPr lang="en-GB" sz="7200" b="1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       </a:t>
            </a:r>
            <a:r>
              <a:rPr lang="en-GB" sz="4800" b="1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CATs and SATs Tests</a:t>
            </a:r>
            <a:endParaRPr lang="en-GB" sz="7200" b="1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D0C7DA1-F744-7714-5A13-6AB51D118FDA}"/>
              </a:ext>
            </a:extLst>
          </p:cNvPr>
          <p:cNvSpPr/>
          <p:nvPr/>
        </p:nvSpPr>
        <p:spPr>
          <a:xfrm>
            <a:off x="1468550" y="638125"/>
            <a:ext cx="781953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8DDAE6-54B0-8180-BBB5-BF0E0E3DD484}"/>
              </a:ext>
            </a:extLst>
          </p:cNvPr>
          <p:cNvSpPr txBox="1"/>
          <p:nvPr/>
        </p:nvSpPr>
        <p:spPr>
          <a:xfrm>
            <a:off x="419385" y="1530802"/>
            <a:ext cx="10553415" cy="456535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GB" sz="2800" b="1" dirty="0">
                <a:solidFill>
                  <a:schemeClr val="bg1"/>
                </a:solidFill>
                <a:latin typeface="Agency FB" panose="020B0503020202020204" pitchFamily="34" charset="0"/>
              </a:rPr>
              <a:t>- </a:t>
            </a:r>
            <a:r>
              <a:rPr lang="en-GB" sz="3200" b="1" dirty="0">
                <a:solidFill>
                  <a:schemeClr val="bg1"/>
                </a:solidFill>
                <a:latin typeface="Agency FB" panose="020B0503020202020204" pitchFamily="34" charset="0"/>
              </a:rPr>
              <a:t>These are Cognitive Ability Tests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GB" sz="3200" dirty="0">
                <a:solidFill>
                  <a:srgbClr val="000066"/>
                </a:solidFill>
                <a:latin typeface="Agency FB" panose="020B0503020202020204" pitchFamily="34" charset="0"/>
              </a:rPr>
              <a:t>They exist in order to make the secondary allocation process as fair as possible.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GB" sz="3200" dirty="0">
                <a:solidFill>
                  <a:srgbClr val="000066"/>
                </a:solidFill>
                <a:latin typeface="Agency FB" panose="020B0503020202020204" pitchFamily="34" charset="0"/>
              </a:rPr>
              <a:t>Children will be </a:t>
            </a:r>
            <a:r>
              <a:rPr lang="en-GB" sz="3200" dirty="0">
                <a:solidFill>
                  <a:srgbClr val="CC0000"/>
                </a:solidFill>
                <a:latin typeface="Agency FB" panose="020B0503020202020204" pitchFamily="34" charset="0"/>
              </a:rPr>
              <a:t>sorted into 4 bands </a:t>
            </a:r>
            <a:r>
              <a:rPr lang="en-GB" sz="3200" dirty="0">
                <a:solidFill>
                  <a:srgbClr val="000066"/>
                </a:solidFill>
                <a:latin typeface="Agency FB" panose="020B0503020202020204" pitchFamily="34" charset="0"/>
              </a:rPr>
              <a:t>and secondary schools must then allocate places choosing children equally from these bands*</a:t>
            </a:r>
          </a:p>
          <a:p>
            <a:pPr marL="285750" indent="-285750">
              <a:spcBef>
                <a:spcPts val="800"/>
              </a:spcBef>
              <a:spcAft>
                <a:spcPts val="800"/>
              </a:spcAft>
              <a:buFontTx/>
              <a:buChar char="-"/>
            </a:pPr>
            <a:r>
              <a:rPr lang="en-US" sz="3200" b="1" dirty="0">
                <a:solidFill>
                  <a:schemeClr val="bg1"/>
                </a:solidFill>
                <a:latin typeface="Agency FB" panose="020B0503020202020204" pitchFamily="34" charset="0"/>
                <a:cs typeface="Segoe UI" panose="020B0502040204020203" pitchFamily="34" charset="0"/>
              </a:rPr>
              <a:t>100 children admitted to secondary school</a:t>
            </a:r>
            <a:endParaRPr lang="en-GB" sz="3200" b="1" dirty="0">
              <a:solidFill>
                <a:srgbClr val="FF0000"/>
              </a:solidFill>
              <a:latin typeface="Agency FB" panose="020B0503020202020204" pitchFamily="34" charset="0"/>
            </a:endParaRP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GB" sz="3200" dirty="0">
                <a:solidFill>
                  <a:schemeClr val="bg1"/>
                </a:solidFill>
                <a:latin typeface="Agency FB" panose="020B0503020202020204" pitchFamily="34" charset="0"/>
              </a:rPr>
              <a:t>- </a:t>
            </a:r>
            <a:r>
              <a:rPr lang="en-GB" sz="3200" b="1" dirty="0">
                <a:solidFill>
                  <a:schemeClr val="bg1"/>
                </a:solidFill>
                <a:latin typeface="Agency FB" panose="020B0503020202020204" pitchFamily="34" charset="0"/>
              </a:rPr>
              <a:t>There are 3 tests: </a:t>
            </a:r>
            <a:r>
              <a:rPr lang="en-GB" sz="3200" dirty="0">
                <a:solidFill>
                  <a:schemeClr val="bg1"/>
                </a:solidFill>
                <a:latin typeface="Agency FB" panose="020B0503020202020204" pitchFamily="34" charset="0"/>
              </a:rPr>
              <a:t>Verbal</a:t>
            </a:r>
            <a:r>
              <a:rPr lang="en-GB" sz="3200" dirty="0">
                <a:latin typeface="Agency FB" panose="020B0503020202020204" pitchFamily="34" charset="0"/>
              </a:rPr>
              <a:t>, </a:t>
            </a:r>
            <a:r>
              <a:rPr lang="en-GB" sz="3200" dirty="0">
                <a:solidFill>
                  <a:srgbClr val="000099"/>
                </a:solidFill>
                <a:latin typeface="Agency FB" panose="020B0503020202020204" pitchFamily="34" charset="0"/>
              </a:rPr>
              <a:t>Quantitative</a:t>
            </a:r>
            <a:r>
              <a:rPr lang="en-GB" sz="3200" dirty="0">
                <a:solidFill>
                  <a:schemeClr val="bg1"/>
                </a:solidFill>
                <a:latin typeface="Agency FB" panose="020B0503020202020204" pitchFamily="34" charset="0"/>
              </a:rPr>
              <a:t> and </a:t>
            </a:r>
            <a:r>
              <a:rPr lang="en-GB" sz="3200" dirty="0">
                <a:solidFill>
                  <a:srgbClr val="000099"/>
                </a:solidFill>
                <a:latin typeface="Agency FB" panose="020B0503020202020204" pitchFamily="34" charset="0"/>
              </a:rPr>
              <a:t>Non-Verbal</a:t>
            </a:r>
            <a:r>
              <a:rPr lang="en-GB" sz="3200" dirty="0">
                <a:solidFill>
                  <a:schemeClr val="bg1"/>
                </a:solidFill>
                <a:latin typeface="Agency FB" panose="020B0503020202020204" pitchFamily="34" charset="0"/>
              </a:rPr>
              <a:t>. 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GB" sz="3200" dirty="0">
                <a:solidFill>
                  <a:schemeClr val="bg1"/>
                </a:solidFill>
                <a:latin typeface="Agency FB" panose="020B0503020202020204" pitchFamily="34" charset="0"/>
              </a:rPr>
              <a:t>- They are all done in school, one after the other, electronically</a:t>
            </a:r>
            <a:endParaRPr lang="en-GB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639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8E5340-354B-4FAC-B87B-FB115D259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053" y="5651219"/>
            <a:ext cx="5465098" cy="10783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104392-6995-4D3C-AE30-AD4C77F5E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0071" y="251318"/>
            <a:ext cx="5443177" cy="78118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b"/>
          <a:lstStyle/>
          <a:p>
            <a:r>
              <a:rPr lang="en-GB" sz="7200" b="1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       </a:t>
            </a:r>
            <a:r>
              <a:rPr lang="en-GB" sz="4800" b="1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CATs and bands</a:t>
            </a:r>
            <a:endParaRPr lang="en-GB" sz="7200" b="1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D0C7DA1-F744-7714-5A13-6AB51D118FDA}"/>
              </a:ext>
            </a:extLst>
          </p:cNvPr>
          <p:cNvSpPr/>
          <p:nvPr/>
        </p:nvSpPr>
        <p:spPr>
          <a:xfrm>
            <a:off x="1964363" y="307070"/>
            <a:ext cx="781953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5AF5B96-A31E-3522-53D1-58B750EF9D77}"/>
              </a:ext>
            </a:extLst>
          </p:cNvPr>
          <p:cNvSpPr/>
          <p:nvPr/>
        </p:nvSpPr>
        <p:spPr>
          <a:xfrm>
            <a:off x="1378209" y="1282541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DEB208B-3338-2ECB-4A47-B004E3AEC5B0}"/>
              </a:ext>
            </a:extLst>
          </p:cNvPr>
          <p:cNvSpPr/>
          <p:nvPr/>
        </p:nvSpPr>
        <p:spPr>
          <a:xfrm>
            <a:off x="3838748" y="1282540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AE7ED12-6EBA-86D0-4C93-D1839E8A7246}"/>
              </a:ext>
            </a:extLst>
          </p:cNvPr>
          <p:cNvSpPr/>
          <p:nvPr/>
        </p:nvSpPr>
        <p:spPr>
          <a:xfrm>
            <a:off x="6254642" y="1350390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918BC5C-F8E7-207A-5720-202A50A0BD26}"/>
              </a:ext>
            </a:extLst>
          </p:cNvPr>
          <p:cNvSpPr/>
          <p:nvPr/>
        </p:nvSpPr>
        <p:spPr>
          <a:xfrm>
            <a:off x="8670536" y="1268628"/>
            <a:ext cx="586154" cy="5759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2592BE-462D-F74B-5E68-C0288B0864D1}"/>
              </a:ext>
            </a:extLst>
          </p:cNvPr>
          <p:cNvSpPr txBox="1"/>
          <p:nvPr/>
        </p:nvSpPr>
        <p:spPr>
          <a:xfrm>
            <a:off x="2246157" y="2647355"/>
            <a:ext cx="6096000" cy="584775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Agency FB" panose="020B0503020202020204" pitchFamily="34" charset="0"/>
                <a:cs typeface="Segoe UI" panose="020B0502040204020203" pitchFamily="34" charset="0"/>
              </a:rPr>
              <a:t>*</a:t>
            </a:r>
            <a:r>
              <a:rPr lang="en-US" sz="2800" b="1" dirty="0">
                <a:solidFill>
                  <a:srgbClr val="0000CC"/>
                </a:solidFill>
                <a:latin typeface="Agency FB" panose="020B0503020202020204" pitchFamily="34" charset="0"/>
                <a:cs typeface="Segoe UI" panose="020B0502040204020203" pitchFamily="34" charset="0"/>
              </a:rPr>
              <a:t>100 children admitted to secondary school</a:t>
            </a:r>
            <a:endParaRPr lang="en-US" sz="3200" b="1" dirty="0">
              <a:solidFill>
                <a:srgbClr val="0000CC"/>
              </a:solidFill>
              <a:latin typeface="Agency FB" panose="020B0503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AF623F-A53C-C233-9948-A145C9583146}"/>
              </a:ext>
            </a:extLst>
          </p:cNvPr>
          <p:cNvSpPr txBox="1"/>
          <p:nvPr/>
        </p:nvSpPr>
        <p:spPr>
          <a:xfrm>
            <a:off x="914548" y="1953574"/>
            <a:ext cx="1683103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r>
              <a:rPr lang="en-US" sz="3200" dirty="0">
                <a:latin typeface="Agency FB" panose="020B0503020202020204" pitchFamily="34" charset="0"/>
                <a:cs typeface="Segoe UI" panose="020B0502040204020203" pitchFamily="34" charset="0"/>
              </a:rPr>
              <a:t>25 children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00696B-476F-B11D-AF89-E913AF160A26}"/>
              </a:ext>
            </a:extLst>
          </p:cNvPr>
          <p:cNvSpPr txBox="1"/>
          <p:nvPr/>
        </p:nvSpPr>
        <p:spPr>
          <a:xfrm>
            <a:off x="3360107" y="1973278"/>
            <a:ext cx="1683103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r>
              <a:rPr lang="en-US" sz="3200" dirty="0">
                <a:latin typeface="Agency FB" panose="020B0503020202020204" pitchFamily="34" charset="0"/>
                <a:cs typeface="Segoe UI" panose="020B0502040204020203" pitchFamily="34" charset="0"/>
              </a:rPr>
              <a:t>25 children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2FC2CC-C9FD-A60E-E157-F8E43711D3D3}"/>
              </a:ext>
            </a:extLst>
          </p:cNvPr>
          <p:cNvSpPr txBox="1"/>
          <p:nvPr/>
        </p:nvSpPr>
        <p:spPr>
          <a:xfrm>
            <a:off x="5676502" y="1973278"/>
            <a:ext cx="1683103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r>
              <a:rPr lang="en-US" sz="3200" dirty="0">
                <a:latin typeface="Agency FB" panose="020B0503020202020204" pitchFamily="34" charset="0"/>
                <a:cs typeface="Segoe UI" panose="020B0502040204020203" pitchFamily="34" charset="0"/>
              </a:rPr>
              <a:t>25 children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B8834B-03EC-5696-8BD9-392EB6102F09}"/>
              </a:ext>
            </a:extLst>
          </p:cNvPr>
          <p:cNvSpPr txBox="1"/>
          <p:nvPr/>
        </p:nvSpPr>
        <p:spPr>
          <a:xfrm>
            <a:off x="8122061" y="1953575"/>
            <a:ext cx="1683103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r>
              <a:rPr lang="en-US" sz="3200" dirty="0">
                <a:latin typeface="Agency FB" panose="020B0503020202020204" pitchFamily="34" charset="0"/>
                <a:cs typeface="Segoe UI" panose="020B0502040204020203" pitchFamily="34" charset="0"/>
              </a:rPr>
              <a:t>25 children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B42A22C-41E9-EBEF-20D8-6C56076A6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750" y="3321432"/>
            <a:ext cx="10945504" cy="3318800"/>
          </a:xfrm>
          <a:solidFill>
            <a:schemeClr val="tx1">
              <a:lumMod val="95000"/>
            </a:schemeClr>
          </a:solidFill>
          <a:ln w="19050" cap="sq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28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If a child does not sit the CATs tests then they will be placed at the</a:t>
            </a:r>
            <a:r>
              <a:rPr lang="en-GB" sz="2800" dirty="0">
                <a:solidFill>
                  <a:srgbClr val="0000CC"/>
                </a:solidFill>
                <a:latin typeface="Franklin Gothic Demi Cond" panose="020B0706030402020204" pitchFamily="34" charset="0"/>
              </a:rPr>
              <a:t> </a:t>
            </a:r>
            <a:r>
              <a:rPr lang="en-GB" sz="2800" b="1" u="sng" dirty="0">
                <a:solidFill>
                  <a:srgbClr val="0000CC"/>
                </a:solidFill>
                <a:latin typeface="Franklin Gothic Demi Cond" panose="020B0706030402020204" pitchFamily="34" charset="0"/>
              </a:rPr>
              <a:t>bottom of the list</a:t>
            </a:r>
            <a:r>
              <a:rPr lang="en-GB" sz="2800" b="1" u="sng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in terms of allocations for secondary schools (even if you apply to secondary schools on time)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28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Hackney schools are expected to hold the CATs test between </a:t>
            </a:r>
            <a:r>
              <a:rPr lang="en-GB" sz="2800" b="0" i="0" dirty="0">
                <a:solidFill>
                  <a:srgbClr val="040C28"/>
                </a:solidFill>
                <a:effectLst/>
                <a:latin typeface="Franklin Gothic Demi Cond" panose="020B0706030402020204" pitchFamily="34" charset="0"/>
              </a:rPr>
              <a:t>Monday 23</a:t>
            </a:r>
            <a:r>
              <a:rPr lang="en-GB" sz="2800" b="0" i="0" baseline="30000" dirty="0">
                <a:solidFill>
                  <a:srgbClr val="040C28"/>
                </a:solidFill>
                <a:effectLst/>
                <a:latin typeface="Franklin Gothic Demi Cond" panose="020B0706030402020204" pitchFamily="34" charset="0"/>
              </a:rPr>
              <a:t>rd</a:t>
            </a:r>
            <a:r>
              <a:rPr lang="en-GB" sz="2800" b="0" i="0" dirty="0">
                <a:solidFill>
                  <a:srgbClr val="040C28"/>
                </a:solidFill>
                <a:effectLst/>
                <a:latin typeface="Franklin Gothic Demi Cond" panose="020B0706030402020204" pitchFamily="34" charset="0"/>
              </a:rPr>
              <a:t>  September to Friday 11</a:t>
            </a:r>
            <a:r>
              <a:rPr lang="en-GB" sz="2800" b="0" i="0" baseline="30000" dirty="0">
                <a:solidFill>
                  <a:srgbClr val="040C28"/>
                </a:solidFill>
                <a:effectLst/>
                <a:latin typeface="Franklin Gothic Demi Cond" panose="020B0706030402020204" pitchFamily="34" charset="0"/>
              </a:rPr>
              <a:t>th</a:t>
            </a:r>
            <a:r>
              <a:rPr lang="en-GB" sz="2800" b="0" i="0" dirty="0">
                <a:solidFill>
                  <a:srgbClr val="040C28"/>
                </a:solidFill>
                <a:effectLst/>
                <a:latin typeface="Franklin Gothic Demi Cond" panose="020B0706030402020204" pitchFamily="34" charset="0"/>
              </a:rPr>
              <a:t>  October 2024</a:t>
            </a:r>
            <a:r>
              <a:rPr lang="en-GB" sz="2800" b="0" i="0" dirty="0">
                <a:solidFill>
                  <a:srgbClr val="1F1F1F"/>
                </a:solidFill>
                <a:effectLst/>
                <a:latin typeface="Franklin Gothic Demi Cond" panose="020B0706030402020204" pitchFamily="34" charset="0"/>
              </a:rPr>
              <a:t>.</a:t>
            </a:r>
            <a:r>
              <a:rPr lang="en-GB" sz="2800" b="0" i="0" dirty="0">
                <a:solidFill>
                  <a:schemeClr val="bg1"/>
                </a:solidFill>
                <a:effectLst/>
                <a:latin typeface="Franklin Gothic Demi Cond" panose="020B070603040202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28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We will send a text with the exact date our children will be sitting the test</a:t>
            </a:r>
            <a:r>
              <a:rPr lang="en-GB" sz="2800" b="0" i="0" dirty="0">
                <a:solidFill>
                  <a:srgbClr val="1F1F1F"/>
                </a:solidFill>
                <a:effectLst/>
                <a:latin typeface="Franklin Gothic Demi Cond" panose="020B0706030402020204" pitchFamily="34" charset="0"/>
              </a:rPr>
              <a:t>.</a:t>
            </a:r>
            <a:endParaRPr lang="en-GB" sz="28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727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692" y="214840"/>
            <a:ext cx="4348496" cy="8851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Agency FB" panose="020B0503020202020204" pitchFamily="34" charset="0"/>
              </a:rPr>
              <a:t>SATs 2025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79262C-9319-FA6E-91DA-064E9C4C927F}"/>
              </a:ext>
            </a:extLst>
          </p:cNvPr>
          <p:cNvSpPr/>
          <p:nvPr/>
        </p:nvSpPr>
        <p:spPr>
          <a:xfrm>
            <a:off x="2892410" y="355061"/>
            <a:ext cx="669655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A176C2-2BC6-0F6F-E601-B7548EF6C05B}"/>
              </a:ext>
            </a:extLst>
          </p:cNvPr>
          <p:cNvSpPr txBox="1"/>
          <p:nvPr/>
        </p:nvSpPr>
        <p:spPr>
          <a:xfrm>
            <a:off x="491319" y="1249036"/>
            <a:ext cx="6387152" cy="3816429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Monday 12</a:t>
            </a:r>
            <a:r>
              <a:rPr kumimoji="0" lang="en-GB" sz="3200" b="1" i="0" u="none" strike="noStrike" kern="1200" cap="none" spc="0" normalizeH="0" baseline="30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th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 May – Thursday 15</a:t>
            </a:r>
            <a:r>
              <a:rPr kumimoji="0" lang="en-GB" sz="3200" b="1" i="0" u="none" strike="noStrike" kern="1200" cap="none" spc="0" normalizeH="0" baseline="3000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th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 May 2025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gency FB" panose="020B0503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Monday –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rPr>
              <a:t>Spelling/Grammar (GPS)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Tuesday –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rPr>
              <a:t>Reading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Wednesday –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rPr>
              <a:t>Maths Paper 1 and Paper 2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Thursday –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rPr>
              <a:t>Maths Paper 3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gency FB" panose="020B0503020202020204" pitchFamily="34" charset="0"/>
              </a:rPr>
              <a:t>Friday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</a:rPr>
              <a:t>– Day out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D88CE7-B30D-BF52-6EDE-B14F3D6045F9}"/>
              </a:ext>
            </a:extLst>
          </p:cNvPr>
          <p:cNvSpPr txBox="1"/>
          <p:nvPr/>
        </p:nvSpPr>
        <p:spPr>
          <a:xfrm>
            <a:off x="4844955" y="4415424"/>
            <a:ext cx="6855726" cy="181588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2800" dirty="0">
                <a:latin typeface="Agency FB" panose="020B0503020202020204" pitchFamily="34" charset="0"/>
              </a:rPr>
              <a:t>We will have another parent meeting in Spring to go through how you can help in more detail. </a:t>
            </a:r>
          </a:p>
          <a:p>
            <a:pPr algn="just"/>
            <a:r>
              <a:rPr lang="en-GB" sz="2800" dirty="0">
                <a:latin typeface="Agency FB" panose="020B0503020202020204" pitchFamily="34" charset="0"/>
              </a:rPr>
              <a:t>Right now we want your children to focus on school work, settling in to year 6 and enjoying themselves. </a:t>
            </a:r>
          </a:p>
        </p:txBody>
      </p:sp>
    </p:spTree>
    <p:extLst>
      <p:ext uri="{BB962C8B-B14F-4D97-AF65-F5344CB8AC3E}">
        <p14:creationId xmlns:p14="http://schemas.microsoft.com/office/powerpoint/2010/main" val="431054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015" y="214840"/>
            <a:ext cx="8147713" cy="8851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Agency FB" panose="020B0503020202020204" pitchFamily="34" charset="0"/>
              </a:rPr>
              <a:t>Supporting Your Child at Home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79262C-9319-FA6E-91DA-064E9C4C927F}"/>
              </a:ext>
            </a:extLst>
          </p:cNvPr>
          <p:cNvSpPr/>
          <p:nvPr/>
        </p:nvSpPr>
        <p:spPr>
          <a:xfrm>
            <a:off x="1433015" y="355061"/>
            <a:ext cx="669655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ABF28F-99ED-820C-134D-E168D3BCE1F6}"/>
              </a:ext>
            </a:extLst>
          </p:cNvPr>
          <p:cNvSpPr txBox="1"/>
          <p:nvPr/>
        </p:nvSpPr>
        <p:spPr>
          <a:xfrm>
            <a:off x="4742519" y="3105142"/>
            <a:ext cx="2175626" cy="58477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gency FB" panose="020B0503020202020204" pitchFamily="34" charset="0"/>
                <a:cs typeface="Segoe UI" panose="020B0502040204020203" pitchFamily="34" charset="0"/>
              </a:rPr>
              <a:t>Reading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20450C-8423-CBF1-6C0D-4BBB6B252E40}"/>
              </a:ext>
            </a:extLst>
          </p:cNvPr>
          <p:cNvSpPr txBox="1"/>
          <p:nvPr/>
        </p:nvSpPr>
        <p:spPr>
          <a:xfrm>
            <a:off x="10085695" y="3892658"/>
            <a:ext cx="1487605" cy="5847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Agency FB" panose="020B0503020202020204" pitchFamily="34" charset="0"/>
                <a:cs typeface="Segoe UI" panose="020B0502040204020203" pitchFamily="34" charset="0"/>
              </a:rPr>
              <a:t>Maths</a:t>
            </a:r>
            <a:endParaRPr lang="en-US" sz="4000" b="1" dirty="0">
              <a:solidFill>
                <a:schemeClr val="bg1"/>
              </a:solidFill>
              <a:latin typeface="Agency FB" panose="020B0503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475FB1-8DD4-21C4-882A-EE2D71921899}"/>
              </a:ext>
            </a:extLst>
          </p:cNvPr>
          <p:cNvSpPr txBox="1"/>
          <p:nvPr/>
        </p:nvSpPr>
        <p:spPr>
          <a:xfrm>
            <a:off x="3886923" y="3925775"/>
            <a:ext cx="4418153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gency FB" panose="020B0503020202020204" pitchFamily="34" charset="0"/>
                <a:cs typeface="Segoe UI" panose="020B0502040204020203" pitchFamily="34" charset="0"/>
              </a:rPr>
              <a:t>Year 6 weekly home learning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gency FB" panose="020B0503020202020204" pitchFamily="34" charset="0"/>
                <a:cs typeface="Segoe UI" panose="020B0502040204020203" pitchFamily="34" charset="0"/>
              </a:rPr>
              <a:t>Weekly spellings test</a:t>
            </a:r>
          </a:p>
        </p:txBody>
      </p:sp>
      <p:pic>
        <p:nvPicPr>
          <p:cNvPr id="8" name="Picture 7" descr="Times Table Rock Stars!">
            <a:extLst>
              <a:ext uri="{FF2B5EF4-FFF2-40B4-BE49-F238E27FC236}">
                <a16:creationId xmlns:a16="http://schemas.microsoft.com/office/drawing/2014/main" id="{4973DE40-1471-C728-2BE1-789199BED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525" y="2236283"/>
            <a:ext cx="1987959" cy="144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ckdown lessons for homeschooling - BBC Bitesize">
            <a:extLst>
              <a:ext uri="{FF2B5EF4-FFF2-40B4-BE49-F238E27FC236}">
                <a16:creationId xmlns:a16="http://schemas.microsoft.com/office/drawing/2014/main" id="{119DF5BB-CB99-0D39-81B6-AD44E2AA0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67" y="1656715"/>
            <a:ext cx="2577247" cy="143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F85590-E437-A224-E333-B0AD6997618D}"/>
              </a:ext>
            </a:extLst>
          </p:cNvPr>
          <p:cNvSpPr/>
          <p:nvPr/>
        </p:nvSpPr>
        <p:spPr>
          <a:xfrm>
            <a:off x="102828" y="5761905"/>
            <a:ext cx="54040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u="sng" dirty="0">
                <a:solidFill>
                  <a:srgbClr val="0000CC"/>
                </a:solidFill>
                <a:latin typeface="Twinkl Cursive Looped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www.grammar-monster.com</a:t>
            </a:r>
            <a:endParaRPr lang="en-GB" sz="3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119D7F-6D0A-F55F-974E-73656E40F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8590" y="4620156"/>
            <a:ext cx="2483894" cy="1644142"/>
          </a:xfrm>
          <a:prstGeom prst="rect">
            <a:avLst/>
          </a:prstGeom>
        </p:spPr>
      </p:pic>
      <p:pic>
        <p:nvPicPr>
          <p:cNvPr id="15" name="Picture 4" descr="Image result for Reading with children">
            <a:extLst>
              <a:ext uri="{FF2B5EF4-FFF2-40B4-BE49-F238E27FC236}">
                <a16:creationId xmlns:a16="http://schemas.microsoft.com/office/drawing/2014/main" id="{1CEF5B5D-3F75-C64F-F684-E00A92201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768" y="1208957"/>
            <a:ext cx="3439129" cy="178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8502CF-9C2D-7D01-B860-AAE038F040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891" y="3383176"/>
            <a:ext cx="1066248" cy="9674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74CC40-2461-7F52-DB10-6B6A065102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038" y="4498401"/>
            <a:ext cx="2917244" cy="126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0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485" y="214839"/>
            <a:ext cx="8852845" cy="8851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Agency FB" panose="020B0503020202020204" pitchFamily="34" charset="0"/>
              </a:rPr>
              <a:t>Supporting Your Child with maths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79262C-9319-FA6E-91DA-064E9C4C927F}"/>
              </a:ext>
            </a:extLst>
          </p:cNvPr>
          <p:cNvSpPr/>
          <p:nvPr/>
        </p:nvSpPr>
        <p:spPr>
          <a:xfrm>
            <a:off x="1119117" y="353972"/>
            <a:ext cx="669655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pic>
        <p:nvPicPr>
          <p:cNvPr id="8" name="Picture 7" descr="Times Table Rock Stars!">
            <a:extLst>
              <a:ext uri="{FF2B5EF4-FFF2-40B4-BE49-F238E27FC236}">
                <a16:creationId xmlns:a16="http://schemas.microsoft.com/office/drawing/2014/main" id="{4973DE40-1471-C728-2BE1-789199BED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537" y="1269434"/>
            <a:ext cx="1449382" cy="105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119D7F-6D0A-F55F-974E-73656E40F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889" y="2450162"/>
            <a:ext cx="1463030" cy="9684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C2DEE0-CFE4-DF5B-6F47-003717A377A2}"/>
              </a:ext>
            </a:extLst>
          </p:cNvPr>
          <p:cNvSpPr txBox="1"/>
          <p:nvPr/>
        </p:nvSpPr>
        <p:spPr>
          <a:xfrm>
            <a:off x="1014486" y="1325582"/>
            <a:ext cx="8852845" cy="467846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3600" dirty="0">
                <a:solidFill>
                  <a:schemeClr val="bg1"/>
                </a:solidFill>
                <a:latin typeface="Agency FB" panose="020B0503020202020204" pitchFamily="34" charset="0"/>
              </a:rPr>
              <a:t>Timestable Rockstars </a:t>
            </a:r>
          </a:p>
          <a:p>
            <a:pPr>
              <a:lnSpc>
                <a:spcPct val="120000"/>
              </a:lnSpc>
            </a:pPr>
            <a:r>
              <a:rPr lang="en-GB" sz="3600" dirty="0">
                <a:solidFill>
                  <a:schemeClr val="bg1"/>
                </a:solidFill>
                <a:latin typeface="Agency FB" panose="020B0503020202020204" pitchFamily="34" charset="0"/>
              </a:rPr>
              <a:t>- Arithmetic challenges (</a:t>
            </a:r>
            <a:r>
              <a:rPr lang="en-GB" sz="3600" dirty="0">
                <a:solidFill>
                  <a:srgbClr val="000066"/>
                </a:solidFill>
                <a:latin typeface="Agency FB" panose="020B0503020202020204" pitchFamily="34" charset="0"/>
              </a:rPr>
              <a:t>Hit the button is a great resource</a:t>
            </a:r>
            <a:r>
              <a:rPr lang="en-GB" sz="3600" dirty="0">
                <a:solidFill>
                  <a:schemeClr val="bg1"/>
                </a:solidFill>
                <a:latin typeface="Agency FB" panose="020B0503020202020204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GB" sz="3600" dirty="0">
                <a:solidFill>
                  <a:schemeClr val="bg1"/>
                </a:solidFill>
                <a:latin typeface="Agency FB" panose="020B0503020202020204" pitchFamily="34" charset="0"/>
              </a:rPr>
              <a:t>- Ask your children to help you cook, shop or help around the house (maths is everywhere)</a:t>
            </a: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GB" sz="3600" dirty="0">
                <a:solidFill>
                  <a:schemeClr val="bg1"/>
                </a:solidFill>
                <a:latin typeface="Agency FB" panose="020B0503020202020204" pitchFamily="34" charset="0"/>
              </a:rPr>
              <a:t>BBC Bitesize</a:t>
            </a: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GB" sz="3600" dirty="0">
                <a:solidFill>
                  <a:schemeClr val="bg1"/>
                </a:solidFill>
                <a:latin typeface="Agency FB" panose="020B0503020202020204" pitchFamily="34" charset="0"/>
              </a:rPr>
              <a:t>Khan academy has great resources </a:t>
            </a:r>
          </a:p>
          <a:p>
            <a:pPr marL="571500" indent="-571500">
              <a:lnSpc>
                <a:spcPct val="120000"/>
              </a:lnSpc>
              <a:buFontTx/>
              <a:buChar char="-"/>
            </a:pPr>
            <a:r>
              <a:rPr lang="en-GB" sz="3600" dirty="0">
                <a:solidFill>
                  <a:schemeClr val="bg1"/>
                </a:solidFill>
                <a:latin typeface="Agency FB" panose="020B0503020202020204" pitchFamily="34" charset="0"/>
              </a:rPr>
              <a:t>Your child will also get home learning from us. </a:t>
            </a:r>
          </a:p>
        </p:txBody>
      </p:sp>
    </p:spTree>
    <p:extLst>
      <p:ext uri="{BB962C8B-B14F-4D97-AF65-F5344CB8AC3E}">
        <p14:creationId xmlns:p14="http://schemas.microsoft.com/office/powerpoint/2010/main" val="3394676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064" y="213750"/>
            <a:ext cx="8852845" cy="8851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Agency FB" panose="020B0503020202020204" pitchFamily="34" charset="0"/>
              </a:rPr>
              <a:t>Supporting Your Child - Reading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79262C-9319-FA6E-91DA-064E9C4C927F}"/>
              </a:ext>
            </a:extLst>
          </p:cNvPr>
          <p:cNvSpPr/>
          <p:nvPr/>
        </p:nvSpPr>
        <p:spPr>
          <a:xfrm>
            <a:off x="1119117" y="353972"/>
            <a:ext cx="669655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C2DEE0-CFE4-DF5B-6F47-003717A377A2}"/>
              </a:ext>
            </a:extLst>
          </p:cNvPr>
          <p:cNvSpPr txBox="1"/>
          <p:nvPr/>
        </p:nvSpPr>
        <p:spPr>
          <a:xfrm>
            <a:off x="468574" y="1359202"/>
            <a:ext cx="7965742" cy="458587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900" b="1" dirty="0">
                <a:solidFill>
                  <a:schemeClr val="bg1"/>
                </a:solidFill>
                <a:latin typeface="Agency FB" panose="020B0503020202020204" pitchFamily="34" charset="0"/>
              </a:rPr>
              <a:t>Bring reading records and reading books in </a:t>
            </a:r>
            <a:r>
              <a:rPr lang="en-GB" sz="2900" b="1" u="sng" dirty="0">
                <a:solidFill>
                  <a:schemeClr val="bg1"/>
                </a:solidFill>
                <a:latin typeface="Agency FB" panose="020B0503020202020204" pitchFamily="34" charset="0"/>
              </a:rPr>
              <a:t>everyday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900" b="1" dirty="0">
                <a:solidFill>
                  <a:schemeClr val="bg1"/>
                </a:solidFill>
                <a:latin typeface="Agency FB" panose="020B0503020202020204" pitchFamily="34" charset="0"/>
              </a:rPr>
              <a:t>- Complete reading records </a:t>
            </a:r>
            <a:r>
              <a:rPr lang="en-GB" sz="2900" b="1" dirty="0">
                <a:solidFill>
                  <a:srgbClr val="003366"/>
                </a:solidFill>
                <a:latin typeface="Agency FB" panose="020B0503020202020204" pitchFamily="34" charset="0"/>
              </a:rPr>
              <a:t>with daily reading stem</a:t>
            </a:r>
            <a:endParaRPr lang="en-GB" sz="2900" b="1" u="sng" dirty="0">
              <a:solidFill>
                <a:srgbClr val="003366"/>
              </a:solidFill>
              <a:latin typeface="Agency FB" panose="020B0503020202020204" pitchFamily="34" charset="0"/>
            </a:endParaRPr>
          </a:p>
          <a:p>
            <a:pPr marL="177800" indent="-1778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GB" sz="2900" b="1" dirty="0">
                <a:solidFill>
                  <a:schemeClr val="bg1"/>
                </a:solidFill>
                <a:latin typeface="Agency FB" panose="020B0503020202020204" pitchFamily="34" charset="0"/>
              </a:rPr>
              <a:t>Book bands</a:t>
            </a:r>
          </a:p>
          <a:p>
            <a:pPr marL="177800" indent="-1778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GB" sz="2900" b="1" dirty="0">
                <a:solidFill>
                  <a:schemeClr val="bg1"/>
                </a:solidFill>
                <a:latin typeface="Agency FB" panose="020B0503020202020204" pitchFamily="34" charset="0"/>
              </a:rPr>
              <a:t>Encourage reading for pleasure – News paper, magazines</a:t>
            </a:r>
          </a:p>
          <a:p>
            <a:pPr marL="177800" indent="-17780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GB" sz="2900" b="1" dirty="0">
                <a:solidFill>
                  <a:schemeClr val="bg1"/>
                </a:solidFill>
                <a:latin typeface="Agency FB" panose="020B0503020202020204" pitchFamily="34" charset="0"/>
              </a:rPr>
              <a:t>Read to your children, have your children read to you - anywhere, anytime.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900" b="1" dirty="0">
                <a:solidFill>
                  <a:schemeClr val="bg1"/>
                </a:solidFill>
                <a:latin typeface="Agency FB" panose="020B0503020202020204" pitchFamily="34" charset="0"/>
              </a:rPr>
              <a:t>- Encourage independent reading - </a:t>
            </a:r>
            <a:r>
              <a:rPr lang="en-GB" sz="2900" b="1" dirty="0">
                <a:solidFill>
                  <a:srgbClr val="000066"/>
                </a:solidFill>
                <a:latin typeface="Agency FB" panose="020B0503020202020204" pitchFamily="34" charset="0"/>
              </a:rPr>
              <a:t>Every day for 30 mins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900" b="1" dirty="0">
                <a:solidFill>
                  <a:schemeClr val="bg1"/>
                </a:solidFill>
                <a:latin typeface="Agency FB" panose="020B0503020202020204" pitchFamily="34" charset="0"/>
              </a:rPr>
              <a:t>- Ask them what they are reading/what is it about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2ACE18-E148-1DBB-EC4F-BA92E3173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948" y="958724"/>
            <a:ext cx="3457433" cy="346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41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015" y="214840"/>
            <a:ext cx="8147713" cy="8851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Agency FB" panose="020B0503020202020204" pitchFamily="34" charset="0"/>
              </a:rPr>
              <a:t>Supporting Your Child – Reading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79262C-9319-FA6E-91DA-064E9C4C927F}"/>
              </a:ext>
            </a:extLst>
          </p:cNvPr>
          <p:cNvSpPr/>
          <p:nvPr/>
        </p:nvSpPr>
        <p:spPr>
          <a:xfrm>
            <a:off x="1433015" y="355061"/>
            <a:ext cx="669655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49DE672-0BEF-D1BF-AE9A-8181CA617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752" y="1525595"/>
            <a:ext cx="3974520" cy="4182059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158AAFE-7ACE-8E9C-6DCD-7774A5185382}"/>
              </a:ext>
            </a:extLst>
          </p:cNvPr>
          <p:cNvGrpSpPr/>
          <p:nvPr/>
        </p:nvGrpSpPr>
        <p:grpSpPr>
          <a:xfrm>
            <a:off x="216742" y="1525596"/>
            <a:ext cx="8000739" cy="4557310"/>
            <a:chOff x="560258" y="1177694"/>
            <a:chExt cx="8000739" cy="455731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119FDAE-D041-DD57-88E9-8DF840A6A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258" y="1177694"/>
              <a:ext cx="7975767" cy="307245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FF9EC67-604C-8463-31F0-80C29D9C2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230" y="4250154"/>
              <a:ext cx="7975767" cy="1484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39144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1136" y="214545"/>
            <a:ext cx="4861550" cy="8851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Agency FB" panose="020B0503020202020204" pitchFamily="34" charset="0"/>
              </a:rPr>
              <a:t>APEX Learning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79262C-9319-FA6E-91DA-064E9C4C927F}"/>
              </a:ext>
            </a:extLst>
          </p:cNvPr>
          <p:cNvSpPr/>
          <p:nvPr/>
        </p:nvSpPr>
        <p:spPr>
          <a:xfrm>
            <a:off x="3028888" y="354766"/>
            <a:ext cx="669655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ABFE34-8228-8FE9-05DC-7C633A3CD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63" y="1240257"/>
            <a:ext cx="4149348" cy="496059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163B51-5744-8FF6-E933-72EA2C14F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986" y="2930393"/>
            <a:ext cx="5914568" cy="2542360"/>
          </a:xfrm>
          <a:solidFill>
            <a:srgbClr val="004442"/>
          </a:solidFill>
          <a:ln w="19050" cap="sq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3200" b="1" dirty="0">
                <a:latin typeface="Agency FB" panose="020B0503020202020204" pitchFamily="34" charset="0"/>
              </a:rPr>
              <a:t>£19 per session </a:t>
            </a:r>
          </a:p>
          <a:p>
            <a:pPr>
              <a:spcBef>
                <a:spcPts val="600"/>
              </a:spcBef>
            </a:pPr>
            <a:r>
              <a:rPr lang="en-GB" sz="3200" b="1" dirty="0">
                <a:latin typeface="Agency FB" panose="020B0503020202020204" pitchFamily="34" charset="0"/>
              </a:rPr>
              <a:t>Each session lasts 1hr 45mins</a:t>
            </a:r>
          </a:p>
          <a:p>
            <a:pPr>
              <a:spcBef>
                <a:spcPts val="600"/>
              </a:spcBef>
            </a:pPr>
            <a:r>
              <a:rPr lang="en-GB" sz="3200" b="1" dirty="0">
                <a:latin typeface="Agency FB" panose="020B0503020202020204" pitchFamily="34" charset="0"/>
              </a:rPr>
              <a:t>Runs on Wednesdays at the school</a:t>
            </a:r>
          </a:p>
          <a:p>
            <a:pPr>
              <a:spcBef>
                <a:spcPts val="600"/>
              </a:spcBef>
            </a:pPr>
            <a:r>
              <a:rPr lang="en-GB" sz="3200" b="1" dirty="0">
                <a:latin typeface="Agency FB" panose="020B0503020202020204" pitchFamily="34" charset="0"/>
              </a:rPr>
              <a:t>Call the number for more info</a:t>
            </a:r>
            <a:endParaRPr lang="en-GB" sz="36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554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1135" y="214545"/>
            <a:ext cx="6967132" cy="8851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Agency FB" panose="020B0503020202020204" pitchFamily="34" charset="0"/>
              </a:rPr>
              <a:t>Not only the Lowest 30%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79262C-9319-FA6E-91DA-064E9C4C927F}"/>
              </a:ext>
            </a:extLst>
          </p:cNvPr>
          <p:cNvSpPr/>
          <p:nvPr/>
        </p:nvSpPr>
        <p:spPr>
          <a:xfrm>
            <a:off x="3028888" y="354766"/>
            <a:ext cx="669655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163B51-5744-8FF6-E933-72EA2C14F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33" y="1460310"/>
            <a:ext cx="11342121" cy="5042924"/>
          </a:xfrm>
          <a:solidFill>
            <a:srgbClr val="004442"/>
          </a:solidFill>
          <a:ln w="19050" cap="sq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2700" dirty="0">
                <a:latin typeface="Franklin Gothic Demi Cond" panose="020B0706030402020204" pitchFamily="34" charset="0"/>
              </a:rPr>
              <a:t>As part of our ongoing school development, we have a big focus on children who fall into the lowest 30% in terms of attainment </a:t>
            </a:r>
          </a:p>
          <a:p>
            <a:pPr>
              <a:spcBef>
                <a:spcPts val="600"/>
              </a:spcBef>
            </a:pPr>
            <a:r>
              <a:rPr lang="en-GB" sz="2700" dirty="0">
                <a:latin typeface="Franklin Gothic Demi Cond" panose="020B0706030402020204" pitchFamily="34" charset="0"/>
              </a:rPr>
              <a:t>This is because we regularly achieve around 70% in end of year assessments (maths, reading, and writing) </a:t>
            </a:r>
          </a:p>
          <a:p>
            <a:pPr>
              <a:spcBef>
                <a:spcPts val="600"/>
              </a:spcBef>
            </a:pPr>
            <a:r>
              <a:rPr lang="en-GB" sz="2700" dirty="0">
                <a:latin typeface="Franklin Gothic Demi Cond" panose="020B0706030402020204" pitchFamily="34" charset="0"/>
              </a:rPr>
              <a:t>We want to improve that, and so your child may be invited to boosters, interventions, or may receive homework in order to help them achieve the expected standard</a:t>
            </a:r>
          </a:p>
          <a:p>
            <a:pPr>
              <a:spcBef>
                <a:spcPts val="600"/>
              </a:spcBef>
            </a:pPr>
            <a:r>
              <a:rPr lang="en-GB" sz="2700" dirty="0">
                <a:latin typeface="Franklin Gothic Demi Cond" panose="020B0706030402020204" pitchFamily="34" charset="0"/>
              </a:rPr>
              <a:t>Having said that, we want all children to make progress, and so your child may be invited to a booster or intervention, even if they do not fall into that lowest 30% </a:t>
            </a:r>
          </a:p>
          <a:p>
            <a:pPr>
              <a:spcBef>
                <a:spcPts val="600"/>
              </a:spcBef>
            </a:pPr>
            <a:r>
              <a:rPr lang="en-GB" sz="2700" dirty="0">
                <a:latin typeface="Franklin Gothic Demi Cond" panose="020B0706030402020204" pitchFamily="34" charset="0"/>
              </a:rPr>
              <a:t>If you are unsure, ask us, we will always be open and transparent about your child’s attainment</a:t>
            </a:r>
          </a:p>
          <a:p>
            <a:pPr>
              <a:spcBef>
                <a:spcPts val="600"/>
              </a:spcBef>
            </a:pPr>
            <a:endParaRPr lang="en-GB" sz="3600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124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039" y="516920"/>
            <a:ext cx="7369791" cy="8851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Agency FB" panose="020B0503020202020204" pitchFamily="34" charset="0"/>
              </a:rPr>
              <a:t>Trips – Parents Volunteers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79262C-9319-FA6E-91DA-064E9C4C927F}"/>
              </a:ext>
            </a:extLst>
          </p:cNvPr>
          <p:cNvSpPr/>
          <p:nvPr/>
        </p:nvSpPr>
        <p:spPr>
          <a:xfrm>
            <a:off x="2024695" y="657141"/>
            <a:ext cx="669655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163B51-5744-8FF6-E933-72EA2C14F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515" y="1949646"/>
            <a:ext cx="7478972" cy="3413925"/>
          </a:xfrm>
          <a:solidFill>
            <a:srgbClr val="004442"/>
          </a:solidFill>
          <a:ln w="19050" cap="sq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GB" sz="3200" b="1" dirty="0">
                <a:latin typeface="Agency FB" panose="020B0503020202020204" pitchFamily="34" charset="0"/>
              </a:rPr>
              <a:t>We will be going on more trips this year!</a:t>
            </a:r>
          </a:p>
          <a:p>
            <a:pPr>
              <a:spcBef>
                <a:spcPts val="600"/>
              </a:spcBef>
            </a:pPr>
            <a:r>
              <a:rPr lang="en-GB" sz="3200" b="1" dirty="0">
                <a:latin typeface="Agency FB" panose="020B0503020202020204" pitchFamily="34" charset="0"/>
              </a:rPr>
              <a:t>There will be a trip at least every half term.</a:t>
            </a:r>
          </a:p>
          <a:p>
            <a:pPr>
              <a:spcBef>
                <a:spcPts val="600"/>
              </a:spcBef>
            </a:pPr>
            <a:r>
              <a:rPr lang="en-GB" sz="3200" b="1" dirty="0">
                <a:latin typeface="Agency FB" panose="020B0503020202020204" pitchFamily="34" charset="0"/>
              </a:rPr>
              <a:t>We will need your help as Parent Volunteers</a:t>
            </a:r>
          </a:p>
          <a:p>
            <a:pPr>
              <a:spcBef>
                <a:spcPts val="600"/>
              </a:spcBef>
            </a:pPr>
            <a:r>
              <a:rPr lang="en-GB" sz="3200" b="1" dirty="0">
                <a:latin typeface="Agency FB" panose="020B0503020202020204" pitchFamily="34" charset="0"/>
              </a:rPr>
              <a:t>We will  send out a letter with a QR where you can let us know if there are days when you can help</a:t>
            </a:r>
          </a:p>
          <a:p>
            <a:pPr>
              <a:spcBef>
                <a:spcPts val="600"/>
              </a:spcBef>
            </a:pPr>
            <a:endParaRPr lang="en-GB" sz="3600" dirty="0">
              <a:latin typeface="Franklin Gothic Demi Cond" panose="020B0706030402020204" pitchFamily="34" charset="0"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5616AC09-8E1C-DF1A-0AA8-97E30FB3E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585" y="3429000"/>
            <a:ext cx="2808569" cy="2288760"/>
          </a:xfrm>
          <a:prstGeom prst="rect">
            <a:avLst/>
          </a:prstGeom>
          <a:noFill/>
          <a:ln w="15875">
            <a:solidFill>
              <a:srgbClr val="FFFF00"/>
            </a:solidFill>
          </a:ln>
          <a:effectLst>
            <a:glow rad="393700">
              <a:srgbClr val="92D050">
                <a:alpha val="95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396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0624-93D1-4AC2-94E5-1ECFE1FC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1136" y="214545"/>
            <a:ext cx="4861550" cy="885196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Agency FB" panose="020B0503020202020204" pitchFamily="34" charset="0"/>
              </a:rPr>
              <a:t>Q &amp; A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D79262C-9319-FA6E-91DA-064E9C4C927F}"/>
              </a:ext>
            </a:extLst>
          </p:cNvPr>
          <p:cNvSpPr/>
          <p:nvPr/>
        </p:nvSpPr>
        <p:spPr>
          <a:xfrm>
            <a:off x="3028888" y="354766"/>
            <a:ext cx="669655" cy="604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163B51-5744-8FF6-E933-72EA2C14F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0330" y="1417400"/>
            <a:ext cx="5914568" cy="1300413"/>
          </a:xfrm>
          <a:solidFill>
            <a:srgbClr val="004442"/>
          </a:solidFill>
          <a:ln w="19050" cap="sq">
            <a:solidFill>
              <a:srgbClr val="DCAE1A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</a:pPr>
            <a:r>
              <a:rPr lang="en-GB" sz="3200" b="1" dirty="0">
                <a:latin typeface="Agency FB" panose="020B0503020202020204" pitchFamily="34" charset="0"/>
              </a:rPr>
              <a:t>If you need support with anything, please do let us know </a:t>
            </a:r>
            <a:endParaRPr lang="en-GB" sz="3600" dirty="0">
              <a:latin typeface="Franklin Gothic Demi Cond" panose="020B07060304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213606-EA20-AF5A-C6CB-D1E36AD67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85" y="1075856"/>
            <a:ext cx="4448175" cy="457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264CDD-28AD-4A4C-BDF8-6AA2E7873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342" y="2965794"/>
            <a:ext cx="3132925" cy="306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55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99747-6BD5-4E00-8815-C2E972BB3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974" y="1603969"/>
            <a:ext cx="6591869" cy="1899579"/>
          </a:xfrm>
          <a:solidFill>
            <a:srgbClr val="004442"/>
          </a:soli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</a:ln>
          <a:effectLst>
            <a:softEdge rad="635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en-GB" sz="5000" b="1" dirty="0">
                <a:latin typeface="Agency FB" panose="020B0503020202020204" pitchFamily="34" charset="0"/>
              </a:rPr>
              <a:t>Thank you for coming.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GB" sz="5000" b="1" dirty="0">
                <a:latin typeface="Agency FB" panose="020B0503020202020204" pitchFamily="34" charset="0"/>
              </a:rPr>
              <a:t>We are always here to help</a:t>
            </a:r>
          </a:p>
          <a:p>
            <a:pPr marL="0" indent="0">
              <a:buNone/>
            </a:pPr>
            <a:r>
              <a:rPr lang="en-GB" sz="3600" dirty="0">
                <a:latin typeface="Franklin Gothic Demi Cond" panose="020B0706030402020204" pitchFamily="34" charset="0"/>
              </a:rPr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9826B82-B160-B213-1B9C-CDB62B339F26}"/>
              </a:ext>
            </a:extLst>
          </p:cNvPr>
          <p:cNvSpPr txBox="1">
            <a:spLocks/>
          </p:cNvSpPr>
          <p:nvPr/>
        </p:nvSpPr>
        <p:spPr>
          <a:xfrm>
            <a:off x="886735" y="301626"/>
            <a:ext cx="4815931" cy="1103841"/>
          </a:xfrm>
          <a:prstGeom prst="rect">
            <a:avLst/>
          </a:prstGeom>
          <a:solidFill>
            <a:srgbClr val="004442"/>
          </a:solidFill>
          <a:ln w="76200">
            <a:solidFill>
              <a:srgbClr val="FFFF00"/>
            </a:solidFill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6600" b="1">
                <a:latin typeface="Agency FB" panose="020B0503020202020204" pitchFamily="34" charset="0"/>
              </a:rPr>
              <a:t>Parent Survey</a:t>
            </a:r>
            <a:endParaRPr lang="en-GB" sz="6600" b="1" dirty="0">
              <a:latin typeface="Agency FB" panose="020B0503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D271C7-52BF-3375-1E55-4ADC222B0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779" y="517514"/>
            <a:ext cx="4358185" cy="58229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CC0388-842E-4F33-A821-ECCE13339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366" y="3702050"/>
            <a:ext cx="3002668" cy="292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92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461D393166B149B707DFF500813451" ma:contentTypeVersion="13" ma:contentTypeDescription="Create a new document." ma:contentTypeScope="" ma:versionID="e1a990349938f173ae083b028f001a9d">
  <xsd:schema xmlns:xsd="http://www.w3.org/2001/XMLSchema" xmlns:xs="http://www.w3.org/2001/XMLSchema" xmlns:p="http://schemas.microsoft.com/office/2006/metadata/properties" xmlns:ns2="d5ae0fa4-b5ed-45c4-bc77-619dfe80fdae" xmlns:ns3="b61d65b4-d73f-4107-a2bb-8725b7fe418a" targetNamespace="http://schemas.microsoft.com/office/2006/metadata/properties" ma:root="true" ma:fieldsID="fe40f40e6780932f41e327d278b2da84" ns2:_="" ns3:_="">
    <xsd:import namespace="d5ae0fa4-b5ed-45c4-bc77-619dfe80fdae"/>
    <xsd:import namespace="b61d65b4-d73f-4107-a2bb-8725b7fe41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e0fa4-b5ed-45c4-bc77-619dfe80fd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1d65b4-d73f-4107-a2bb-8725b7fe418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4E7D9A-F22B-42B0-8873-1B89799586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A19572-9BF0-45A4-8D83-023CA63C0E3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697700F-7B3F-4CFA-937B-16C083FDFA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ae0fa4-b5ed-45c4-bc77-619dfe80fdae"/>
    <ds:schemaRef ds:uri="b61d65b4-d73f-4107-a2bb-8725b7fe41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679</TotalTime>
  <Words>929</Words>
  <Application>Microsoft Office PowerPoint</Application>
  <PresentationFormat>Widescreen</PresentationFormat>
  <Paragraphs>139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Agency FB</vt:lpstr>
      <vt:lpstr>Arial</vt:lpstr>
      <vt:lpstr>Century Gothic</vt:lpstr>
      <vt:lpstr>Franklin Gothic Demi Cond</vt:lpstr>
      <vt:lpstr>Segoe UI</vt:lpstr>
      <vt:lpstr>Twinkl Cursive Looped</vt:lpstr>
      <vt:lpstr>Wingdings</vt:lpstr>
      <vt:lpstr>Wingdings 3</vt:lpstr>
      <vt:lpstr>Ion</vt:lpstr>
      <vt:lpstr>Welcome to Year 6 </vt:lpstr>
      <vt:lpstr>Staff working with your child in Y6</vt:lpstr>
      <vt:lpstr>What we will cover today:</vt:lpstr>
      <vt:lpstr>  New routine</vt:lpstr>
      <vt:lpstr>     Secondary Transfers</vt:lpstr>
      <vt:lpstr>       CATs and SATs Tests</vt:lpstr>
      <vt:lpstr>       CATs and bands</vt:lpstr>
      <vt:lpstr>SATs 2025</vt:lpstr>
      <vt:lpstr>Supporting Your Child at Home</vt:lpstr>
      <vt:lpstr>Supporting Your Child with maths </vt:lpstr>
      <vt:lpstr>Supporting Your Child - Reading</vt:lpstr>
      <vt:lpstr>Supporting Your Child – Reading </vt:lpstr>
      <vt:lpstr>APEX Learning</vt:lpstr>
      <vt:lpstr>Not only the Lowest 30%</vt:lpstr>
      <vt:lpstr>Trips – Parents Volunteers</vt:lpstr>
      <vt:lpstr>Q &amp; 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Violeter Kepha</dc:creator>
  <cp:lastModifiedBy>Violeter Kepha</cp:lastModifiedBy>
  <cp:revision>13</cp:revision>
  <dcterms:created xsi:type="dcterms:W3CDTF">2023-07-06T12:31:30Z</dcterms:created>
  <dcterms:modified xsi:type="dcterms:W3CDTF">2024-09-09T14:46:18Z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0x010100F4461D393166B149B707DFF500813451</vt:lpwstr>
  </property>
  <property fmtid="{D5CDD505-2E9C-101B-9397-08002B2CF9AE}" pid="3" name="Order">
    <vt:r8>4400</vt:r8>
  </property>
</Properties>
</file>